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9" r:id="rId9"/>
    <p:sldId id="270" r:id="rId10"/>
    <p:sldId id="265" r:id="rId11"/>
    <p:sldId id="273" r:id="rId12"/>
    <p:sldId id="266" r:id="rId13"/>
    <p:sldId id="267" r:id="rId14"/>
    <p:sldId id="271" r:id="rId15"/>
    <p:sldId id="272" r:id="rId16"/>
    <p:sldId id="268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CD38C-42A9-4962-8CBA-269ACEF8F81C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23223-1694-434F-948E-313C3A6DD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3DDCB-52F6-4A83-A800-D95C4387960A}" type="datetimeFigureOut">
              <a:rPr lang="it-IT" smtClean="0"/>
              <a:pPr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619E6-E12D-4B11-A988-1BAE5D6FB34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ESAME </a:t>
            </a:r>
            <a:r>
              <a:rPr lang="it-IT" dirty="0" err="1"/>
              <a:t>DI</a:t>
            </a:r>
            <a:r>
              <a:rPr lang="it-IT" dirty="0"/>
              <a:t> STATO</a:t>
            </a:r>
            <a:br>
              <a:rPr lang="it-IT" dirty="0"/>
            </a:br>
            <a:r>
              <a:rPr lang="it-IT" sz="2000" dirty="0"/>
              <a:t>CONCLUSIVO DEL PRIMO CICLO </a:t>
            </a:r>
            <a:r>
              <a:rPr lang="it-IT" sz="2000" dirty="0" err="1"/>
              <a:t>DI</a:t>
            </a:r>
            <a:r>
              <a:rPr lang="it-IT" sz="2000" dirty="0"/>
              <a:t> ISTRUZIONE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chemeClr val="tx1"/>
                </a:solidFill>
              </a:rPr>
              <a:t>DM 741/2017</a:t>
            </a:r>
          </a:p>
          <a:p>
            <a:r>
              <a:rPr lang="it-IT" dirty="0">
                <a:solidFill>
                  <a:schemeClr val="tx1"/>
                </a:solidFill>
              </a:rPr>
              <a:t>Dlgs 62/2017</a:t>
            </a:r>
          </a:p>
          <a:p>
            <a:r>
              <a:rPr lang="it-IT" dirty="0">
                <a:solidFill>
                  <a:schemeClr val="tx1"/>
                </a:solidFill>
              </a:rPr>
              <a:t>Ordinanza n. 64 del 14 marzo 2022</a:t>
            </a:r>
          </a:p>
          <a:p>
            <a:r>
              <a:rPr lang="it-IT" dirty="0">
                <a:solidFill>
                  <a:schemeClr val="tx1"/>
                </a:solidFill>
              </a:rPr>
              <a:t>Documento Valutazione Conclusiva I ciclo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1340768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/>
              <a:t>PROVE ORALI</a:t>
            </a:r>
          </a:p>
          <a:p>
            <a:pPr algn="ctr"/>
            <a:r>
              <a:rPr lang="it-IT" sz="4000" dirty="0"/>
              <a:t>A PARTIRE DAL 15 GIUGNO</a:t>
            </a:r>
          </a:p>
          <a:p>
            <a:pPr algn="ctr"/>
            <a:r>
              <a:rPr lang="it-IT" sz="4000" dirty="0"/>
              <a:t>Ciascun plesso svolge le prove nella propria sede</a:t>
            </a:r>
          </a:p>
          <a:p>
            <a:pPr algn="ctr"/>
            <a:endParaRPr lang="it-IT" sz="4000" dirty="0"/>
          </a:p>
          <a:p>
            <a:pPr algn="ctr"/>
            <a:r>
              <a:rPr lang="it-IT" sz="4000" dirty="0"/>
              <a:t>LE OPERAZIONI </a:t>
            </a:r>
            <a:r>
              <a:rPr lang="it-IT" sz="4000" dirty="0" err="1"/>
              <a:t>DI</a:t>
            </a:r>
            <a:r>
              <a:rPr lang="it-IT" sz="4000" dirty="0"/>
              <a:t> ESAME</a:t>
            </a:r>
          </a:p>
          <a:p>
            <a:pPr algn="ctr"/>
            <a:r>
              <a:rPr lang="it-IT" sz="4000" dirty="0"/>
              <a:t> DEBBONO CONCLUDERSI, </a:t>
            </a:r>
            <a:r>
              <a:rPr lang="it-IT" sz="4000" dirty="0" err="1"/>
              <a:t>DI</a:t>
            </a:r>
            <a:r>
              <a:rPr lang="it-IT" sz="4000" dirty="0"/>
              <a:t> NORMA,</a:t>
            </a:r>
          </a:p>
          <a:p>
            <a:pPr algn="ctr"/>
            <a:r>
              <a:rPr lang="it-IT" sz="4000" dirty="0"/>
              <a:t> ENTRO IL 30 GIUGNO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F9DA1A-91AC-D42B-F5A4-42F14332E52B}"/>
              </a:ext>
            </a:extLst>
          </p:cNvPr>
          <p:cNvSpPr txBox="1"/>
          <p:nvPr/>
        </p:nvSpPr>
        <p:spPr>
          <a:xfrm>
            <a:off x="395536" y="908720"/>
            <a:ext cx="8352928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caso in cui le condizioni epidemiologiche, le normative vigenti e le disposizioni delle autorità competenti lo richiedano, i lavori della commissione e delle sottocommissioni potranno svolgersi in videoconferenza. Nell’ambito della verbalizzazione delle operazioni, viene riportato l’eventuale svolgimento di una o più riunioni in modalità telematica.</a:t>
            </a:r>
          </a:p>
        </p:txBody>
      </p:sp>
    </p:spTree>
    <p:extLst>
      <p:ext uri="{BB962C8B-B14F-4D97-AF65-F5344CB8AC3E}">
        <p14:creationId xmlns:p14="http://schemas.microsoft.com/office/powerpoint/2010/main" val="284042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260648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buClr>
                <a:srgbClr val="000000"/>
              </a:buClr>
              <a:buSzPts val="1200"/>
              <a:buFont typeface="+mj-lt"/>
              <a:buAutoNum type="arabicPeriod"/>
              <a:tabLst>
                <a:tab pos="137160" algn="dec"/>
              </a:tabLst>
            </a:pPr>
            <a:r>
              <a:rPr lang="it-IT" sz="2400" u="none" strike="noStrike" spc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 fini della determinazione del voto finale….., la </a:t>
            </a:r>
            <a:r>
              <a:rPr lang="it-IT" sz="2400" u="none" strike="noStrike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sottocommissione procede preliminarmente a calcolare la </a:t>
            </a:r>
            <a:r>
              <a:rPr lang="it-IT" sz="2400" b="1" u="none" strike="noStrike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 tra i voti delle singole prove </a:t>
            </a:r>
            <a:r>
              <a:rPr lang="it-IT" sz="2400" b="1" u="none" strike="noStrike" spc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scritte e del colloquio</a:t>
            </a:r>
            <a:r>
              <a:rPr lang="it-IT" sz="2400" u="none" strike="noStrike" spc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senza applicare, in questa fase, arrotondamenti all'unità superiore o inferiore. Successivamente procede a determinare </a:t>
            </a:r>
            <a:r>
              <a:rPr lang="it-IT" sz="2400" b="1" u="none" strike="noStrike" spc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voto finale, che deriva dalla media tra il </a:t>
            </a:r>
            <a:r>
              <a:rPr lang="it-IT" sz="2400" b="1" u="none" strike="noStrike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voto di ammissione e la media dei voti delle prove scritte e del colloquio</a:t>
            </a:r>
            <a:r>
              <a:rPr lang="it-IT" sz="2400" u="none" strike="noStrike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t-IT" sz="2400" u="none" strike="noStrike" spc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buClr>
                <a:srgbClr val="000000"/>
              </a:buClr>
              <a:buSzPts val="1200"/>
              <a:buFont typeface="+mj-lt"/>
              <a:buAutoNum type="arabicPeriod"/>
              <a:tabLst>
                <a:tab pos="137160" algn="dec"/>
              </a:tabLst>
            </a:pPr>
            <a:r>
              <a:rPr lang="it-IT" sz="2400" u="none" strike="noStrike" spc="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voto finale così calcolato viene arrotondato all'unità superiore per frazioni pari o </a:t>
            </a:r>
            <a:r>
              <a:rPr lang="it-IT" sz="2400" u="none" strike="noStrike" spc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superiori a 0,5 e proposto alla commissione in seduta plenaria.</a:t>
            </a:r>
            <a:endParaRPr lang="it-IT" sz="2400" u="none" strike="noStrike" spc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" algn="just"/>
            <a:r>
              <a:rPr lang="it-IT" sz="2400" spc="-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3. </a:t>
            </a:r>
            <a:r>
              <a:rPr lang="it-IT" sz="24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i candidati privatisti il voto finale viene determinato dalla media dei voti attribuiti alle </a:t>
            </a:r>
            <a:r>
              <a:rPr lang="it-IT" sz="24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prove scritte ed al colloquio. Per frazioni pari superiori a 0,5, il voto finale è arrotondato </a:t>
            </a:r>
            <a:r>
              <a:rPr lang="it-IT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all'unità superiore.</a:t>
            </a:r>
            <a:endParaRPr lang="it-IT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213285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A50B30-5E64-01FB-FAA9-63D76109196C}"/>
              </a:ext>
            </a:extLst>
          </p:cNvPr>
          <p:cNvSpPr txBox="1"/>
          <p:nvPr/>
        </p:nvSpPr>
        <p:spPr>
          <a:xfrm>
            <a:off x="1043608" y="424695"/>
            <a:ext cx="770485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Esempio:</a:t>
            </a:r>
          </a:p>
          <a:p>
            <a:endParaRPr lang="it-IT" sz="2000" dirty="0"/>
          </a:p>
          <a:p>
            <a:r>
              <a:rPr lang="it-IT" sz="2000" dirty="0"/>
              <a:t>Voto di ammissione: 7</a:t>
            </a:r>
          </a:p>
          <a:p>
            <a:endParaRPr lang="it-IT" sz="2000" dirty="0"/>
          </a:p>
          <a:p>
            <a:r>
              <a:rPr lang="it-IT" sz="2000" dirty="0"/>
              <a:t>Voto prova  scritta Italiano: 8</a:t>
            </a:r>
          </a:p>
          <a:p>
            <a:endParaRPr lang="it-IT" sz="2000" dirty="0"/>
          </a:p>
          <a:p>
            <a:r>
              <a:rPr lang="it-IT" sz="2000" dirty="0"/>
              <a:t>Voto prova scritta Matematica: 6</a:t>
            </a:r>
          </a:p>
          <a:p>
            <a:endParaRPr lang="it-IT" sz="2000" dirty="0"/>
          </a:p>
          <a:p>
            <a:r>
              <a:rPr lang="it-IT" sz="2000" dirty="0"/>
              <a:t>Voto prova orale: 7</a:t>
            </a:r>
          </a:p>
          <a:p>
            <a:endParaRPr lang="it-IT" sz="2000" dirty="0"/>
          </a:p>
          <a:p>
            <a:r>
              <a:rPr lang="it-IT" sz="2000" dirty="0"/>
              <a:t>Media delle prove di esame (8+6+7)/3=7 (senza arrotondamenti)</a:t>
            </a:r>
          </a:p>
          <a:p>
            <a:endParaRPr lang="it-IT" sz="2000" dirty="0"/>
          </a:p>
          <a:p>
            <a:r>
              <a:rPr lang="it-IT" sz="2000" dirty="0"/>
              <a:t>Voto finale: Voto di ammissione (7)+Media delle prove (7)/2=7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C1DB42-AC62-52A9-56CA-ED823F2EFC50}"/>
              </a:ext>
            </a:extLst>
          </p:cNvPr>
          <p:cNvSpPr txBox="1"/>
          <p:nvPr/>
        </p:nvSpPr>
        <p:spPr>
          <a:xfrm>
            <a:off x="539552" y="264930"/>
            <a:ext cx="8064896" cy="574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595"/>
              </a:spcAft>
            </a:pPr>
            <a:r>
              <a:rPr lang="it-IT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USCITA AUTONOMA AL TERMINE DELLE PROVE D’ESAME</a:t>
            </a:r>
            <a:endParaRPr lang="it-IT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595"/>
              </a:spcAft>
            </a:pPr>
            <a:r>
              <a:rPr lang="it-IT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595"/>
              </a:spcAft>
            </a:pPr>
            <a:r>
              <a:rPr lang="it-IT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richiede cortesemente ai Signori Genitori, o a chi ne fa le veci, di valutare le modalità di rientro del proprio figlio</a:t>
            </a:r>
          </a:p>
          <a:p>
            <a:pPr>
              <a:spcAft>
                <a:spcPts val="595"/>
              </a:spcAft>
            </a:pPr>
            <a:r>
              <a:rPr lang="it-IT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Ciò servirà ad evitare situazioni ambigue e rischiose per chi ha la responsabilità della sorveglianza e della tutela degli alunni minori durante l’esame conclusivo del primo ciclo d’istruzione.</a:t>
            </a:r>
          </a:p>
        </p:txBody>
      </p:sp>
    </p:spTree>
    <p:extLst>
      <p:ext uri="{BB962C8B-B14F-4D97-AF65-F5344CB8AC3E}">
        <p14:creationId xmlns:p14="http://schemas.microsoft.com/office/powerpoint/2010/main" val="2198591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0DF7A0F-DE57-56BC-3A83-8990644E4330}"/>
              </a:ext>
            </a:extLst>
          </p:cNvPr>
          <p:cNvSpPr txBox="1"/>
          <p:nvPr/>
        </p:nvSpPr>
        <p:spPr>
          <a:xfrm>
            <a:off x="611560" y="404664"/>
            <a:ext cx="8136904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595"/>
              </a:spcAft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 Al </a:t>
            </a:r>
            <a:r>
              <a:rPr lang="it-IT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termine delle prove d’esame </a:t>
            </a:r>
          </a:p>
          <a:p>
            <a:pPr>
              <a:spcAft>
                <a:spcPts val="595"/>
              </a:spcAft>
            </a:pPr>
            <a:r>
              <a:rPr lang="it-IT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□ rientro autonomo (con modello)</a:t>
            </a:r>
          </a:p>
          <a:p>
            <a:pPr>
              <a:spcAft>
                <a:spcPts val="595"/>
              </a:spcAft>
            </a:pPr>
            <a:r>
              <a:rPr lang="it-IT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□  il/la minore sarà ritirato da un familiare o suo delegato.</a:t>
            </a:r>
          </a:p>
          <a:p>
            <a:pPr marL="270510">
              <a:spcAft>
                <a:spcPts val="595"/>
              </a:spcAft>
            </a:pPr>
            <a:r>
              <a:rPr lang="it-IT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(In caso di nuova delega la stessa</a:t>
            </a:r>
            <a:r>
              <a:rPr lang="it-IT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deve essere accompagnata dalla fotocopia del </a:t>
            </a:r>
            <a:r>
              <a:rPr lang="it-IT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documento di identità della persona delegata)</a:t>
            </a:r>
          </a:p>
          <a:p>
            <a:pPr algn="ctr">
              <a:spcAft>
                <a:spcPts val="595"/>
              </a:spcAft>
            </a:pPr>
            <a:r>
              <a:rPr lang="it-IT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SOLO PER LE PROVE SCRITTE (sedi </a:t>
            </a:r>
            <a:r>
              <a:rPr lang="it-IT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 verificare)</a:t>
            </a:r>
            <a:endParaRPr lang="it-IT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595"/>
              </a:spcAft>
            </a:pPr>
            <a:r>
              <a:rPr lang="it-IT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□  il/la minore utilizzerà il servizio di trasporto scolastico (in questo caso l’alunno/a non dovrà allontanarsi dalla scuola)</a:t>
            </a:r>
          </a:p>
          <a:p>
            <a:pPr marL="270510">
              <a:spcAft>
                <a:spcPts val="595"/>
              </a:spcAft>
            </a:pPr>
            <a:endParaRPr lang="it-IT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595"/>
              </a:spcAft>
            </a:pP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0579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99FA1C-FD73-4DDC-E277-ED75B2B4F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Verranno emanate circolari con ulteriori indicazioni pratiche prima del termine delle lezioni</a:t>
            </a:r>
          </a:p>
        </p:txBody>
      </p:sp>
    </p:spTree>
    <p:extLst>
      <p:ext uri="{BB962C8B-B14F-4D97-AF65-F5344CB8AC3E}">
        <p14:creationId xmlns:p14="http://schemas.microsoft.com/office/powerpoint/2010/main" val="345467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Ammissione all’esame di Stato conclusivo del primo ciclo di istruzione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 fontScale="92500" lnSpcReduction="20000"/>
          </a:bodyPr>
          <a:lstStyle/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….gli alunni frequentanti le classi terze …. sono ammessi all’esame di Stato in presenza dei seguenti requisiti:</a:t>
            </a:r>
          </a:p>
          <a:p>
            <a:r>
              <a:rPr lang="it-IT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a) aver frequentato almeno tre quarti del monte ore annuale … fatte salve le eventuali motivate deroghe …..;</a:t>
            </a:r>
          </a:p>
          <a:p>
            <a:r>
              <a:rPr lang="it-IT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non essere incorsi nella sanzione disciplinare della non ammissione all’esame di Stato prevista …….</a:t>
            </a:r>
          </a:p>
          <a:p>
            <a:endParaRPr lang="it-IT" sz="2200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Il voto di ammissione è attribuito in base a quanto previsto dall’art.6, c.5, del Dlgs 62/2017.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140968"/>
            <a:ext cx="8229600" cy="1143000"/>
          </a:xfrm>
        </p:spPr>
        <p:txBody>
          <a:bodyPr>
            <a:noAutofit/>
          </a:bodyPr>
          <a:lstStyle/>
          <a:p>
            <a:r>
              <a:rPr lang="it-IT" sz="3200" spc="-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sede di scrutinio finale il consiglio di classe attribuisce alle alunne e agli alunni ammessi </a:t>
            </a:r>
            <a:r>
              <a:rPr lang="it-IT" sz="32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all'esame di Stato, sulla base del </a:t>
            </a:r>
            <a:r>
              <a:rPr lang="it-IT" sz="32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percorso scolastico triennale </a:t>
            </a:r>
            <a:r>
              <a:rPr lang="it-IT" sz="32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in conformità con i </a:t>
            </a:r>
            <a:r>
              <a:rPr lang="it-IT" sz="32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 e le </a:t>
            </a:r>
            <a:r>
              <a:rPr lang="it-IT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modalità definiti </a:t>
            </a:r>
            <a:r>
              <a:rPr lang="it-IT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 collegio dei docenti inseriti nel piano triennale dell'offerta formativa, un </a:t>
            </a:r>
            <a:r>
              <a:rPr lang="it-IT" sz="32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voto di ammissione </a:t>
            </a:r>
            <a:r>
              <a:rPr lang="it-IT" sz="32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espresso in decimi, senza utilizzare frazioni decimali, </a:t>
            </a:r>
            <a:r>
              <a:rPr lang="it-IT" sz="32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anche inferiore a sei </a:t>
            </a:r>
            <a:r>
              <a:rPr lang="it-IT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decimi</a:t>
            </a:r>
            <a:r>
              <a:rPr lang="it-IT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404664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Calendario degli esami – sessioni ordinaria, suppletiva e speciale</a:t>
            </a:r>
          </a:p>
          <a:p>
            <a:endParaRPr lang="it-IT" sz="2800" b="1"/>
          </a:p>
          <a:p>
            <a:endParaRPr lang="it-IT" sz="2800" dirty="0"/>
          </a:p>
          <a:p>
            <a:r>
              <a:rPr lang="it-IT" sz="2800" dirty="0"/>
              <a:t>L'esame di Stato si svolge in un'unica sessione, con possibilità di prove suppletive per i candidati assenti per gravi e comprovati motivi. </a:t>
            </a:r>
          </a:p>
          <a:p>
            <a:endParaRPr lang="it-IT" sz="2800" dirty="0"/>
          </a:p>
          <a:p>
            <a:r>
              <a:rPr lang="it-IT" sz="2800" dirty="0"/>
              <a:t>Le prove suppletive devono concludersi prima dell'inizio delle lezioni dell'anno scolastico successivo.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Il dirigente scolastico fissa, sentito il collegio dei docenti, il calendario delle prove scritte e il </a:t>
            </a:r>
            <a:r>
              <a:rPr lang="it-IT" sz="4800" b="1" dirty="0"/>
              <a:t>presidente</a:t>
            </a:r>
            <a:r>
              <a:rPr lang="it-IT" sz="4800" dirty="0"/>
              <a:t> della commissione definisce, nella seduta di insediamento, il diario dei colloqui.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79512" y="26064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CALENDARIO DELLE PROVE SCRITTE</a:t>
            </a:r>
          </a:p>
          <a:p>
            <a:pPr algn="ctr"/>
            <a:r>
              <a:rPr lang="it-IT" sz="2400" dirty="0"/>
              <a:t>Ciascun plesso svolge le prove nella propria sede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1124744"/>
            <a:ext cx="864096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it-IT" sz="5400" dirty="0"/>
              <a:t>     10 GIUGNO 2022  - ITALIANO (4 ORE)</a:t>
            </a:r>
          </a:p>
          <a:p>
            <a:pPr algn="ctr">
              <a:buFont typeface="Arial" pitchFamily="34" charset="0"/>
              <a:buChar char="•"/>
            </a:pPr>
            <a:endParaRPr lang="it-IT" sz="5400" dirty="0"/>
          </a:p>
          <a:p>
            <a:pPr algn="ctr">
              <a:buFont typeface="Arial" pitchFamily="34" charset="0"/>
              <a:buChar char="•"/>
            </a:pPr>
            <a:r>
              <a:rPr lang="it-IT" sz="5400" dirty="0"/>
              <a:t>   13 GIUGNO 2022 -  MATEMATICA (3 ORE)</a:t>
            </a:r>
          </a:p>
          <a:p>
            <a:pPr>
              <a:buFont typeface="Arial" pitchFamily="34" charset="0"/>
              <a:buChar char="•"/>
            </a:pPr>
            <a:endParaRPr lang="it-IT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79512" y="188640"/>
            <a:ext cx="878497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Colloquio pluridisciplinare </a:t>
            </a:r>
            <a:endParaRPr lang="it-IT" sz="2800" dirty="0"/>
          </a:p>
          <a:p>
            <a:pPr marL="342900" lvl="0" indent="-342900" algn="just" fontAlgn="base">
              <a:buClr>
                <a:srgbClr val="000000"/>
              </a:buClr>
              <a:buSzPts val="1200"/>
              <a:buFont typeface="+mj-lt"/>
              <a:buAutoNum type="arabicPeriod"/>
              <a:tabLst>
                <a:tab pos="182880" algn="dec"/>
              </a:tabLst>
            </a:pPr>
            <a:r>
              <a:rPr lang="it-IT" sz="2400" b="1" u="none" strike="noStrike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colloquio </a:t>
            </a:r>
            <a:r>
              <a:rPr lang="it-IT" sz="2400" u="none" strike="noStrike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finalizzato a valutare il livello di acquisizione delle conoscenze, abilità e </a:t>
            </a:r>
            <a:r>
              <a:rPr lang="it-IT" sz="2400" u="none" strike="noStrike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competenze descritte nel profilo finale dello studente previsto dalle Indicazioni nazionali per </a:t>
            </a:r>
            <a:r>
              <a:rPr lang="it-IT" sz="2400" u="none" strike="noStrike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curricolo della scuola dell'infanzia e del primo ciclo di istruzione.</a:t>
            </a:r>
            <a:endParaRPr lang="it-IT" sz="2400" u="none" strike="noStrike" spc="-5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Clr>
                <a:srgbClr val="000000"/>
              </a:buClr>
              <a:buSzPts val="1200"/>
              <a:buFont typeface="+mj-lt"/>
              <a:buAutoNum type="arabicPeriod"/>
              <a:tabLst>
                <a:tab pos="182880" algn="dec"/>
              </a:tabLst>
            </a:pPr>
            <a:r>
              <a:rPr lang="it-IT" sz="2400" b="1" u="none" strike="noStrike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colloquio </a:t>
            </a:r>
            <a:r>
              <a:rPr lang="it-IT" sz="2400" u="none" strike="noStrike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viene condotto collegialmente dalla sottocommissione, ponendo particolare attenzione alle capacità di argomentazione, di risoluzione di problemi, di pensiero critico e riflessivo, di collegamento organico e significativo tra le varie discipline di studio.</a:t>
            </a:r>
          </a:p>
          <a:p>
            <a:pPr marL="514350" indent="-514350" algn="l">
              <a:buFont typeface="+mj-lt"/>
              <a:buAutoNum type="arabicPeriod"/>
            </a:pPr>
            <a:endParaRPr lang="it-IT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Nel corso del </a:t>
            </a:r>
            <a:r>
              <a:rPr lang="it-IT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colloquio</a:t>
            </a:r>
            <a:r>
              <a:rPr lang="it-IT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è accertato anche il livello di padronanza delle competenze relative alla lingua inglese e alla seconda lingua comunitaria, nonché delle competenze relative all’insegnamento dell’educazione civica.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2AFC09D-633E-2644-BDD8-320DA6E61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21853"/>
              </p:ext>
            </p:extLst>
          </p:nvPr>
        </p:nvGraphicFramePr>
        <p:xfrm>
          <a:off x="457200" y="1744821"/>
          <a:ext cx="8219256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9256">
                  <a:extLst>
                    <a:ext uri="{9D8B030D-6E8A-4147-A177-3AD203B41FA5}">
                      <a16:colId xmlns:a16="http://schemas.microsoft.com/office/drawing/2014/main" val="19567382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Avvio del colloquio </a:t>
                      </a:r>
                    </a:p>
                    <a:p>
                      <a:pPr algn="ctr"/>
                      <a:r>
                        <a:rPr lang="it-IT" sz="2000" dirty="0">
                          <a:effectLst/>
                        </a:rPr>
                        <a:t> 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Il colloquio prenderà avvio da un argomento, tratto dai contenuti affrontati nel corso dell’anno, a scelta del candidato.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Per favorire l’esposizione il candidato dovrà avvalersi di uno dei seguenti strumenti: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mappa concettuale dell’argomento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presentazione </a:t>
                      </a:r>
                      <a:r>
                        <a:rPr lang="it-IT" sz="2000" dirty="0" err="1">
                          <a:effectLst/>
                        </a:rPr>
                        <a:t>powerpoint</a:t>
                      </a:r>
                      <a:r>
                        <a:rPr lang="it-IT" sz="2000" dirty="0">
                          <a:effectLst/>
                        </a:rPr>
                        <a:t> sull’argomento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disegno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manufatto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it-IT" sz="2000" dirty="0">
                          <a:effectLst/>
                        </a:rPr>
                        <a:t>performance (es. canto, esecuzione musicale)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L’argomento dovrà essere esposto in max 5 minuti.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Successivamente il colloquio proseguirà in una delle tre tipologie, valutata dalla Commissione d’esame in sede di riunione preliminare, per ciascun alunno, in relazione con il livello di maturazione e profitto globali dei candidati. </a:t>
                      </a:r>
                    </a:p>
                    <a:p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</a:endParaRPr>
                    </a:p>
                    <a:p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</a:endParaRPr>
                    </a:p>
                    <a:p>
                      <a:pPr algn="ctr"/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59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49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38C1D72-5950-4DBB-524D-472A6ABC0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14877"/>
              </p:ext>
            </p:extLst>
          </p:nvPr>
        </p:nvGraphicFramePr>
        <p:xfrm>
          <a:off x="457200" y="1744821"/>
          <a:ext cx="8291264" cy="448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1264">
                  <a:extLst>
                    <a:ext uri="{9D8B030D-6E8A-4147-A177-3AD203B41FA5}">
                      <a16:colId xmlns:a16="http://schemas.microsoft.com/office/drawing/2014/main" val="15587829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Prosecuzione del colloquio 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 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Tipo 1: colloquio mirato alla verifica del raggiungimento </a:t>
                      </a:r>
                      <a:r>
                        <a:rPr lang="it-IT" sz="2000" spc="-5" dirty="0">
                          <a:effectLst/>
                        </a:rPr>
                        <a:t>dei livelli di acquisizione delle conoscenze, abilità e </a:t>
                      </a:r>
                      <a:r>
                        <a:rPr lang="it-IT" sz="2000" spc="10" dirty="0">
                          <a:effectLst/>
                        </a:rPr>
                        <a:t>competenze </a:t>
                      </a:r>
                      <a:r>
                        <a:rPr lang="it-IT" sz="2000" dirty="0">
                          <a:effectLst/>
                        </a:rPr>
                        <a:t>su contenuti di sicura conoscenza del candidato.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 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Tipo 2: colloquio mirato alla verifica </a:t>
                      </a:r>
                      <a:r>
                        <a:rPr lang="it-IT" sz="2000" spc="-5" dirty="0">
                          <a:effectLst/>
                        </a:rPr>
                        <a:t>di acquisizione delle conoscenze, abilità e </a:t>
                      </a:r>
                      <a:r>
                        <a:rPr lang="it-IT" sz="2000" spc="10" dirty="0">
                          <a:effectLst/>
                        </a:rPr>
                        <a:t>competenze </a:t>
                      </a:r>
                      <a:r>
                        <a:rPr lang="it-IT" sz="2000" dirty="0">
                          <a:effectLst/>
                        </a:rPr>
                        <a:t>globali e del percorso compiuto nel triennio, facendo anche riferimento a progetti o lavori di gruppo. Gli insegnanti intervengono per chiedere spiegazioni, opinioni personali su contenuti proposti, inizialmente, dal candidato.</a:t>
                      </a:r>
                    </a:p>
                    <a:p>
                      <a:r>
                        <a:rPr lang="it-IT" sz="20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it-IT" sz="2000" dirty="0">
                          <a:effectLst/>
                        </a:rPr>
                        <a:t>Tipo 3: colloquio teso a stimolare anche la maggiore o minore abilità di condurre autonomamente e con sicurezza il colloquio. </a:t>
                      </a:r>
                    </a:p>
                    <a:p>
                      <a:pPr algn="ctr"/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722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269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1041</Words>
  <Application>Microsoft Office PowerPoint</Application>
  <PresentationFormat>Presentazione su schermo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Tema di Office</vt:lpstr>
      <vt:lpstr>ESAME DI STATO CONCLUSIVO DEL PRIMO CICLO DI ISTRUZIONE</vt:lpstr>
      <vt:lpstr>Ammissione all’esame di Stato conclusivo del primo ciclo di istruzione </vt:lpstr>
      <vt:lpstr>In sede di scrutinio finale il consiglio di classe attribuisce alle alunne e agli alunni ammessi all'esame di Stato, sulla base del percorso scolastico triennale e in conformità con i criteri e le modalità definiti dal collegio dei docenti inseriti nel piano triennale dell'offerta formativa, un voto di ammissione espresso in decimi, senza utilizzare frazioni decimali, anche inferiore a sei decimi.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Verranno emanate circolari con ulteriori indicazioni pratiche prima del termine delle lezioni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ESAME DI STATO CONCLUSIVO DEL PRIMO CICLO DI ISTRUZIONE</dc:title>
  <dc:creator>Gollancz</dc:creator>
  <cp:lastModifiedBy>TOIC849008 - I.C- SETTIMO VITTONE</cp:lastModifiedBy>
  <cp:revision>25</cp:revision>
  <dcterms:created xsi:type="dcterms:W3CDTF">2013-05-23T20:21:46Z</dcterms:created>
  <dcterms:modified xsi:type="dcterms:W3CDTF">2022-05-17T12:20:52Z</dcterms:modified>
</cp:coreProperties>
</file>